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9F6A5C-734E-48BC-8D5C-CA4EAEB33220}">
  <a:tblStyle styleId="{6D9F6A5C-734E-48BC-8D5C-CA4EAEB3322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490236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0128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83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091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523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847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49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717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9432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473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082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43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3120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335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822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676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2870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26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7090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952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57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946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794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673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191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814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079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a:t>Lactose Intolerance Lab</a:t>
            </a:r>
          </a:p>
        </p:txBody>
      </p:sp>
      <p:sp>
        <p:nvSpPr>
          <p:cNvPr id="68" name="Shape 68"/>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rtl="0">
              <a:spcBef>
                <a:spcPts val="0"/>
              </a:spcBef>
              <a:buNone/>
            </a:pPr>
            <a:r>
              <a:rPr lang="en"/>
              <a:t>The Schmoos</a:t>
            </a:r>
          </a:p>
          <a:p>
            <a:pPr lvl="0" rtl="0">
              <a:spcBef>
                <a:spcPts val="0"/>
              </a:spcBef>
              <a:buNone/>
            </a:pPr>
            <a:endParaRPr/>
          </a:p>
          <a:p>
            <a:pPr marL="0" lvl="0" indent="0" rtl="0">
              <a:spcBef>
                <a:spcPts val="0"/>
              </a:spcBef>
              <a:buNone/>
            </a:pPr>
            <a:r>
              <a:rPr lang="en"/>
              <a:t>Jillian Solomon, Madison Abdo, Natasha De Souza, Monet Munguia, Maya Jurayj, &amp; Nadia Slawick</a:t>
            </a:r>
          </a:p>
          <a:p>
            <a:pPr lvl="0" rtl="0">
              <a:spcBef>
                <a:spcPts val="0"/>
              </a:spcBef>
              <a:buNone/>
            </a:pPr>
            <a:endParaRPr/>
          </a:p>
          <a:p>
            <a:pPr lvl="0">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6</a:t>
            </a:r>
          </a:p>
        </p:txBody>
      </p:sp>
      <p:sp>
        <p:nvSpPr>
          <p:cNvPr id="126" name="Shape 126"/>
          <p:cNvSpPr txBox="1">
            <a:spLocks noGrp="1"/>
          </p:cNvSpPr>
          <p:nvPr>
            <p:ph type="body" idx="1"/>
          </p:nvPr>
        </p:nvSpPr>
        <p:spPr>
          <a:xfrm>
            <a:off x="471900" y="1919075"/>
            <a:ext cx="4626000" cy="2710200"/>
          </a:xfrm>
          <a:prstGeom prst="rect">
            <a:avLst/>
          </a:prstGeom>
        </p:spPr>
        <p:txBody>
          <a:bodyPr lIns="91425" tIns="91425" rIns="91425" bIns="91425" anchor="t" anchorCtr="0">
            <a:noAutofit/>
          </a:bodyPr>
          <a:lstStyle/>
          <a:p>
            <a:pPr lvl="0" rtl="0">
              <a:spcBef>
                <a:spcPts val="0"/>
              </a:spcBef>
              <a:buNone/>
            </a:pPr>
            <a:r>
              <a:rPr lang="en"/>
              <a:t>6) Pour 125 mL of water in each flask and add in the required materials.</a:t>
            </a:r>
          </a:p>
          <a:p>
            <a:pPr lvl="0" rtl="0">
              <a:spcBef>
                <a:spcPts val="0"/>
              </a:spcBef>
              <a:buNone/>
            </a:pPr>
            <a:r>
              <a:rPr lang="en"/>
              <a:t>Flask A- 5 g of glucose</a:t>
            </a:r>
          </a:p>
          <a:p>
            <a:pPr lvl="0" rtl="0">
              <a:spcBef>
                <a:spcPts val="0"/>
              </a:spcBef>
              <a:buNone/>
            </a:pPr>
            <a:r>
              <a:rPr lang="en"/>
              <a:t>Flask B- 5 g of galactose</a:t>
            </a:r>
          </a:p>
          <a:p>
            <a:pPr lvl="0" rtl="0">
              <a:spcBef>
                <a:spcPts val="0"/>
              </a:spcBef>
              <a:buNone/>
            </a:pPr>
            <a:r>
              <a:rPr lang="en"/>
              <a:t>Flask C- 5 g of lactose with crushed tablet</a:t>
            </a:r>
          </a:p>
          <a:p>
            <a:pPr lvl="0">
              <a:spcBef>
                <a:spcPts val="0"/>
              </a:spcBef>
              <a:buNone/>
            </a:pPr>
            <a:r>
              <a:rPr lang="en"/>
              <a:t>Flask D- 5 g of lactose</a:t>
            </a:r>
          </a:p>
        </p:txBody>
      </p:sp>
      <p:pic>
        <p:nvPicPr>
          <p:cNvPr id="127" name="Shape 127"/>
          <p:cNvPicPr preferRelativeResize="0"/>
          <p:nvPr/>
        </p:nvPicPr>
        <p:blipFill>
          <a:blip r:embed="rId3">
            <a:alphaModFix/>
          </a:blip>
          <a:stretch>
            <a:fillRect/>
          </a:stretch>
        </p:blipFill>
        <p:spPr>
          <a:xfrm>
            <a:off x="5632475" y="1852625"/>
            <a:ext cx="2281625" cy="30571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7</a:t>
            </a:r>
          </a:p>
        </p:txBody>
      </p:sp>
      <p:sp>
        <p:nvSpPr>
          <p:cNvPr id="133" name="Shape 133"/>
          <p:cNvSpPr txBox="1">
            <a:spLocks noGrp="1"/>
          </p:cNvSpPr>
          <p:nvPr>
            <p:ph type="body" idx="1"/>
          </p:nvPr>
        </p:nvSpPr>
        <p:spPr>
          <a:xfrm>
            <a:off x="471900" y="1919075"/>
            <a:ext cx="3520799" cy="2710200"/>
          </a:xfrm>
          <a:prstGeom prst="rect">
            <a:avLst/>
          </a:prstGeom>
        </p:spPr>
        <p:txBody>
          <a:bodyPr lIns="91425" tIns="91425" rIns="91425" bIns="91425" anchor="t" anchorCtr="0">
            <a:noAutofit/>
          </a:bodyPr>
          <a:lstStyle/>
          <a:p>
            <a:pPr lvl="0">
              <a:spcBef>
                <a:spcPts val="0"/>
              </a:spcBef>
              <a:buNone/>
            </a:pPr>
            <a:r>
              <a:rPr lang="en" sz="2400"/>
              <a:t>7) Immediately put balloons on all four flasks and place in the thermometer water bath.  Let sit for 30 minutes.</a:t>
            </a:r>
          </a:p>
        </p:txBody>
      </p:sp>
      <p:pic>
        <p:nvPicPr>
          <p:cNvPr id="134" name="Shape 134"/>
          <p:cNvPicPr preferRelativeResize="0"/>
          <p:nvPr/>
        </p:nvPicPr>
        <p:blipFill>
          <a:blip r:embed="rId3">
            <a:alphaModFix/>
          </a:blip>
          <a:stretch>
            <a:fillRect/>
          </a:stretch>
        </p:blipFill>
        <p:spPr>
          <a:xfrm>
            <a:off x="3935500" y="1919075"/>
            <a:ext cx="2244506" cy="2992699"/>
          </a:xfrm>
          <a:prstGeom prst="rect">
            <a:avLst/>
          </a:prstGeom>
          <a:noFill/>
          <a:ln>
            <a:noFill/>
          </a:ln>
        </p:spPr>
      </p:pic>
      <p:pic>
        <p:nvPicPr>
          <p:cNvPr id="135" name="Shape 135"/>
          <p:cNvPicPr preferRelativeResize="0"/>
          <p:nvPr/>
        </p:nvPicPr>
        <p:blipFill>
          <a:blip r:embed="rId4">
            <a:alphaModFix/>
          </a:blip>
          <a:stretch>
            <a:fillRect/>
          </a:stretch>
        </p:blipFill>
        <p:spPr>
          <a:xfrm>
            <a:off x="6449500" y="1919075"/>
            <a:ext cx="2244500" cy="299266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8</a:t>
            </a:r>
          </a:p>
        </p:txBody>
      </p:sp>
      <p:sp>
        <p:nvSpPr>
          <p:cNvPr id="141" name="Shape 141"/>
          <p:cNvSpPr txBox="1">
            <a:spLocks noGrp="1"/>
          </p:cNvSpPr>
          <p:nvPr>
            <p:ph type="body" idx="1"/>
          </p:nvPr>
        </p:nvSpPr>
        <p:spPr>
          <a:xfrm>
            <a:off x="471900" y="1919075"/>
            <a:ext cx="3895200" cy="2710200"/>
          </a:xfrm>
          <a:prstGeom prst="rect">
            <a:avLst/>
          </a:prstGeom>
        </p:spPr>
        <p:txBody>
          <a:bodyPr lIns="91425" tIns="91425" rIns="91425" bIns="91425" anchor="t" anchorCtr="0">
            <a:noAutofit/>
          </a:bodyPr>
          <a:lstStyle/>
          <a:p>
            <a:pPr lvl="0">
              <a:spcBef>
                <a:spcPts val="0"/>
              </a:spcBef>
              <a:buNone/>
            </a:pPr>
            <a:r>
              <a:rPr lang="en"/>
              <a:t>8) Measure the amount of carbon dioxide released by measuring the circumference of the balloon with a string and feeling the pressure of the balloon.</a:t>
            </a:r>
          </a:p>
        </p:txBody>
      </p:sp>
      <p:pic>
        <p:nvPicPr>
          <p:cNvPr id="142" name="Shape 142"/>
          <p:cNvPicPr preferRelativeResize="0"/>
          <p:nvPr/>
        </p:nvPicPr>
        <p:blipFill>
          <a:blip r:embed="rId3">
            <a:alphaModFix/>
          </a:blip>
          <a:stretch>
            <a:fillRect/>
          </a:stretch>
        </p:blipFill>
        <p:spPr>
          <a:xfrm>
            <a:off x="4550675" y="2042375"/>
            <a:ext cx="4379749" cy="24635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Hypotheses</a:t>
            </a:r>
          </a:p>
        </p:txBody>
      </p:sp>
      <p:sp>
        <p:nvSpPr>
          <p:cNvPr id="148" name="Shape 148"/>
          <p:cNvSpPr txBox="1">
            <a:spLocks noGrp="1"/>
          </p:cNvSpPr>
          <p:nvPr>
            <p:ph type="body" idx="1"/>
          </p:nvPr>
        </p:nvSpPr>
        <p:spPr>
          <a:xfrm>
            <a:off x="460950" y="1642800"/>
            <a:ext cx="8222100" cy="3455100"/>
          </a:xfrm>
          <a:prstGeom prst="rect">
            <a:avLst/>
          </a:prstGeom>
        </p:spPr>
        <p:txBody>
          <a:bodyPr lIns="91425" tIns="91425" rIns="91425" bIns="91425" anchor="t" anchorCtr="0">
            <a:noAutofit/>
          </a:bodyPr>
          <a:lstStyle/>
          <a:p>
            <a:pPr lvl="0" rtl="0">
              <a:spcBef>
                <a:spcPts val="0"/>
              </a:spcBef>
              <a:buNone/>
            </a:pPr>
            <a:r>
              <a:rPr lang="en"/>
              <a:t>Flask A </a:t>
            </a:r>
            <a:r>
              <a:rPr lang="en" b="1"/>
              <a:t>(Glucose)</a:t>
            </a:r>
            <a:r>
              <a:rPr lang="en"/>
              <a:t>: The yeast in this flask will produce the most Carbon Dioxide. As a result, the balloon will be the most inflated out of the four.  </a:t>
            </a:r>
          </a:p>
          <a:p>
            <a:pPr lvl="0" rtl="0">
              <a:spcBef>
                <a:spcPts val="0"/>
              </a:spcBef>
              <a:buNone/>
            </a:pPr>
            <a:r>
              <a:rPr lang="en"/>
              <a:t>Flask B </a:t>
            </a:r>
            <a:r>
              <a:rPr lang="en" b="1"/>
              <a:t>(Galactose)</a:t>
            </a:r>
            <a:r>
              <a:rPr lang="en"/>
              <a:t>: The yeast will produce Carbon Dioxide but not as much as Flask A and Flask C. The balloon will be somewhat flimsy.</a:t>
            </a:r>
          </a:p>
          <a:p>
            <a:pPr lvl="0" rtl="0">
              <a:spcBef>
                <a:spcPts val="0"/>
              </a:spcBef>
              <a:buNone/>
            </a:pPr>
            <a:r>
              <a:rPr lang="en"/>
              <a:t>Flask C </a:t>
            </a:r>
            <a:r>
              <a:rPr lang="en" b="1"/>
              <a:t>(Lactose and Lactaid powder)</a:t>
            </a:r>
            <a:r>
              <a:rPr lang="en"/>
              <a:t>: The yeast will produce a substantial amount of Carbon Dioxide, but less than the flask that contains glucose. This balloon will be highly inflated as well.</a:t>
            </a:r>
          </a:p>
          <a:p>
            <a:pPr lvl="0">
              <a:spcBef>
                <a:spcPts val="0"/>
              </a:spcBef>
              <a:buNone/>
            </a:pPr>
            <a:r>
              <a:rPr lang="en"/>
              <a:t>Flask D </a:t>
            </a:r>
            <a:r>
              <a:rPr lang="en" b="1"/>
              <a:t>(Lactose)</a:t>
            </a:r>
            <a:r>
              <a:rPr lang="en"/>
              <a:t>: The yeast will produce no Carbon Dioxide, resulting in a completely  deflated balloon.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Data Collection</a:t>
            </a:r>
          </a:p>
        </p:txBody>
      </p:sp>
      <p:graphicFrame>
        <p:nvGraphicFramePr>
          <p:cNvPr id="154" name="Shape 154"/>
          <p:cNvGraphicFramePr/>
          <p:nvPr/>
        </p:nvGraphicFramePr>
        <p:xfrm>
          <a:off x="257362" y="1857650"/>
          <a:ext cx="3000000" cy="3000000"/>
        </p:xfrm>
        <a:graphic>
          <a:graphicData uri="http://schemas.openxmlformats.org/drawingml/2006/table">
            <a:tbl>
              <a:tblPr>
                <a:noFill/>
                <a:tableStyleId>{6D9F6A5C-734E-48BC-8D5C-CA4EAEB33220}</a:tableStyleId>
              </a:tblPr>
              <a:tblGrid>
                <a:gridCol w="1504775"/>
                <a:gridCol w="1946950"/>
                <a:gridCol w="1725850"/>
                <a:gridCol w="1725850"/>
                <a:gridCol w="1725850"/>
              </a:tblGrid>
              <a:tr h="1168500">
                <a:tc>
                  <a:txBody>
                    <a:bodyPr/>
                    <a:lstStyle/>
                    <a:p>
                      <a:pPr lvl="0">
                        <a:spcBef>
                          <a:spcPts val="0"/>
                        </a:spcBef>
                        <a:buNone/>
                      </a:pPr>
                      <a:endParaRPr/>
                    </a:p>
                  </a:txBody>
                  <a:tcPr marL="91425" marR="91425" marT="91425" marB="91425"/>
                </a:tc>
                <a:tc>
                  <a:txBody>
                    <a:bodyPr/>
                    <a:lstStyle/>
                    <a:p>
                      <a:pPr lvl="0" rtl="0">
                        <a:spcBef>
                          <a:spcPts val="0"/>
                        </a:spcBef>
                        <a:buNone/>
                      </a:pPr>
                      <a:r>
                        <a:rPr lang="en" b="1" u="sng"/>
                        <a:t>Glucose</a:t>
                      </a:r>
                    </a:p>
                    <a:p>
                      <a:pPr lvl="0" rtl="0">
                        <a:spcBef>
                          <a:spcPts val="0"/>
                        </a:spcBef>
                        <a:buNone/>
                      </a:pPr>
                      <a:r>
                        <a:rPr lang="en" b="1"/>
                        <a:t>Flask A</a:t>
                      </a:r>
                    </a:p>
                    <a:p>
                      <a:pPr lvl="0" rtl="0">
                        <a:spcBef>
                          <a:spcPts val="0"/>
                        </a:spcBef>
                        <a:buNone/>
                      </a:pPr>
                      <a:r>
                        <a:rPr lang="en" b="1"/>
                        <a:t>Purple balloon</a:t>
                      </a:r>
                    </a:p>
                    <a:p>
                      <a:pPr lvl="0" rtl="0">
                        <a:spcBef>
                          <a:spcPts val="0"/>
                        </a:spcBef>
                        <a:buNone/>
                      </a:pPr>
                      <a:endParaRPr/>
                    </a:p>
                  </a:txBody>
                  <a:tcPr marL="91425" marR="91425" marT="91425" marB="91425"/>
                </a:tc>
                <a:tc>
                  <a:txBody>
                    <a:bodyPr/>
                    <a:lstStyle/>
                    <a:p>
                      <a:pPr lvl="0" rtl="0">
                        <a:spcBef>
                          <a:spcPts val="0"/>
                        </a:spcBef>
                        <a:buNone/>
                      </a:pPr>
                      <a:r>
                        <a:rPr lang="en" b="1" u="sng"/>
                        <a:t>Galactose</a:t>
                      </a:r>
                    </a:p>
                    <a:p>
                      <a:pPr lvl="0" rtl="0">
                        <a:spcBef>
                          <a:spcPts val="0"/>
                        </a:spcBef>
                        <a:buNone/>
                      </a:pPr>
                      <a:r>
                        <a:rPr lang="en" b="1"/>
                        <a:t>Flask B</a:t>
                      </a:r>
                    </a:p>
                    <a:p>
                      <a:pPr lvl="0" rtl="0">
                        <a:spcBef>
                          <a:spcPts val="0"/>
                        </a:spcBef>
                        <a:buNone/>
                      </a:pPr>
                      <a:r>
                        <a:rPr lang="en" b="1"/>
                        <a:t>Pink Balloon</a:t>
                      </a:r>
                    </a:p>
                  </a:txBody>
                  <a:tcPr marL="91425" marR="91425" marT="91425" marB="91425"/>
                </a:tc>
                <a:tc>
                  <a:txBody>
                    <a:bodyPr/>
                    <a:lstStyle/>
                    <a:p>
                      <a:pPr lvl="0" rtl="0">
                        <a:spcBef>
                          <a:spcPts val="0"/>
                        </a:spcBef>
                        <a:buNone/>
                      </a:pPr>
                      <a:r>
                        <a:rPr lang="en" b="1" u="sng"/>
                        <a:t>Lactose &amp; Lactaid</a:t>
                      </a:r>
                    </a:p>
                    <a:p>
                      <a:pPr lvl="0" rtl="0">
                        <a:spcBef>
                          <a:spcPts val="0"/>
                        </a:spcBef>
                        <a:buNone/>
                      </a:pPr>
                      <a:r>
                        <a:rPr lang="en" b="1"/>
                        <a:t>Flask C</a:t>
                      </a:r>
                    </a:p>
                    <a:p>
                      <a:pPr lvl="0" rtl="0">
                        <a:spcBef>
                          <a:spcPts val="0"/>
                        </a:spcBef>
                        <a:buNone/>
                      </a:pPr>
                      <a:r>
                        <a:rPr lang="en" b="1"/>
                        <a:t>Metallic Red Balloon</a:t>
                      </a:r>
                    </a:p>
                  </a:txBody>
                  <a:tcPr marL="91425" marR="91425" marT="91425" marB="91425"/>
                </a:tc>
                <a:tc>
                  <a:txBody>
                    <a:bodyPr/>
                    <a:lstStyle/>
                    <a:p>
                      <a:pPr lvl="0" rtl="0">
                        <a:spcBef>
                          <a:spcPts val="0"/>
                        </a:spcBef>
                        <a:buNone/>
                      </a:pPr>
                      <a:r>
                        <a:rPr lang="en" b="1" u="sng"/>
                        <a:t>Lactose</a:t>
                      </a:r>
                      <a:r>
                        <a:rPr lang="en" b="1"/>
                        <a:t> </a:t>
                      </a:r>
                    </a:p>
                    <a:p>
                      <a:pPr lvl="0" rtl="0">
                        <a:spcBef>
                          <a:spcPts val="0"/>
                        </a:spcBef>
                        <a:buNone/>
                      </a:pPr>
                      <a:r>
                        <a:rPr lang="en" b="1"/>
                        <a:t>Flask D</a:t>
                      </a:r>
                    </a:p>
                    <a:p>
                      <a:pPr lvl="0" rtl="0">
                        <a:spcBef>
                          <a:spcPts val="0"/>
                        </a:spcBef>
                        <a:buNone/>
                      </a:pPr>
                      <a:r>
                        <a:rPr lang="en" b="1"/>
                        <a:t>Green balloon</a:t>
                      </a:r>
                    </a:p>
                  </a:txBody>
                  <a:tcPr marL="91425" marR="91425" marT="91425" marB="91425"/>
                </a:tc>
              </a:tr>
              <a:tr h="966850">
                <a:tc>
                  <a:txBody>
                    <a:bodyPr/>
                    <a:lstStyle/>
                    <a:p>
                      <a:pPr lvl="0">
                        <a:spcBef>
                          <a:spcPts val="0"/>
                        </a:spcBef>
                        <a:buNone/>
                      </a:pPr>
                      <a:r>
                        <a:rPr lang="en" b="1"/>
                        <a:t>Circumference</a:t>
                      </a:r>
                    </a:p>
                  </a:txBody>
                  <a:tcPr marL="91425" marR="91425" marT="91425" marB="91425"/>
                </a:tc>
                <a:tc>
                  <a:txBody>
                    <a:bodyPr/>
                    <a:lstStyle/>
                    <a:p>
                      <a:pPr lvl="0" rtl="0">
                        <a:spcBef>
                          <a:spcPts val="0"/>
                        </a:spcBef>
                        <a:buNone/>
                      </a:pPr>
                      <a:r>
                        <a:rPr lang="en"/>
                        <a:t>24.5 cm</a:t>
                      </a:r>
                    </a:p>
                  </a:txBody>
                  <a:tcPr marL="91425" marR="91425" marT="91425" marB="91425"/>
                </a:tc>
                <a:tc>
                  <a:txBody>
                    <a:bodyPr/>
                    <a:lstStyle/>
                    <a:p>
                      <a:pPr lvl="0" rtl="0">
                        <a:spcBef>
                          <a:spcPts val="0"/>
                        </a:spcBef>
                        <a:buNone/>
                      </a:pPr>
                      <a:r>
                        <a:rPr lang="en"/>
                        <a:t>0 cm</a:t>
                      </a:r>
                    </a:p>
                  </a:txBody>
                  <a:tcPr marL="91425" marR="91425" marT="91425" marB="91425"/>
                </a:tc>
                <a:tc>
                  <a:txBody>
                    <a:bodyPr/>
                    <a:lstStyle/>
                    <a:p>
                      <a:pPr lvl="0" rtl="0">
                        <a:spcBef>
                          <a:spcPts val="0"/>
                        </a:spcBef>
                        <a:buNone/>
                      </a:pPr>
                      <a:r>
                        <a:rPr lang="en"/>
                        <a:t>26 cm</a:t>
                      </a:r>
                    </a:p>
                  </a:txBody>
                  <a:tcPr marL="91425" marR="91425" marT="91425" marB="91425"/>
                </a:tc>
                <a:tc>
                  <a:txBody>
                    <a:bodyPr/>
                    <a:lstStyle/>
                    <a:p>
                      <a:pPr lvl="0" rtl="0">
                        <a:spcBef>
                          <a:spcPts val="0"/>
                        </a:spcBef>
                        <a:buNone/>
                      </a:pPr>
                      <a:r>
                        <a:rPr lang="en"/>
                        <a:t>0 cm</a:t>
                      </a:r>
                    </a:p>
                  </a:txBody>
                  <a:tcPr marL="91425" marR="91425" marT="91425" marB="91425"/>
                </a:tc>
              </a:tr>
              <a:tr h="966850">
                <a:tc>
                  <a:txBody>
                    <a:bodyPr/>
                    <a:lstStyle/>
                    <a:p>
                      <a:pPr lvl="0">
                        <a:spcBef>
                          <a:spcPts val="0"/>
                        </a:spcBef>
                        <a:buNone/>
                      </a:pPr>
                      <a:r>
                        <a:rPr lang="en" b="1"/>
                        <a:t>Pressure</a:t>
                      </a:r>
                    </a:p>
                  </a:txBody>
                  <a:tcPr marL="91425" marR="91425" marT="91425" marB="91425"/>
                </a:tc>
                <a:tc>
                  <a:txBody>
                    <a:bodyPr/>
                    <a:lstStyle/>
                    <a:p>
                      <a:pPr lvl="0" rtl="0">
                        <a:spcBef>
                          <a:spcPts val="0"/>
                        </a:spcBef>
                        <a:buNone/>
                      </a:pPr>
                      <a:r>
                        <a:rPr lang="en"/>
                        <a:t>Firm/ pressurized </a:t>
                      </a:r>
                    </a:p>
                  </a:txBody>
                  <a:tcPr marL="91425" marR="91425" marT="91425" marB="91425"/>
                </a:tc>
                <a:tc>
                  <a:txBody>
                    <a:bodyPr/>
                    <a:lstStyle/>
                    <a:p>
                      <a:pPr lvl="0" rtl="0">
                        <a:spcBef>
                          <a:spcPts val="0"/>
                        </a:spcBef>
                        <a:buNone/>
                      </a:pPr>
                      <a:r>
                        <a:rPr lang="en"/>
                        <a:t>Flimsy</a:t>
                      </a:r>
                    </a:p>
                  </a:txBody>
                  <a:tcPr marL="91425" marR="91425" marT="91425" marB="91425"/>
                </a:tc>
                <a:tc>
                  <a:txBody>
                    <a:bodyPr/>
                    <a:lstStyle/>
                    <a:p>
                      <a:pPr lvl="0" rtl="0">
                        <a:spcBef>
                          <a:spcPts val="0"/>
                        </a:spcBef>
                        <a:buNone/>
                      </a:pPr>
                      <a:r>
                        <a:rPr lang="en"/>
                        <a:t>Firm/ pressurized</a:t>
                      </a:r>
                    </a:p>
                  </a:txBody>
                  <a:tcPr marL="91425" marR="91425" marT="91425" marB="91425"/>
                </a:tc>
                <a:tc>
                  <a:txBody>
                    <a:bodyPr/>
                    <a:lstStyle/>
                    <a:p>
                      <a:pPr lvl="0" rtl="0">
                        <a:spcBef>
                          <a:spcPts val="0"/>
                        </a:spcBef>
                        <a:buNone/>
                      </a:pPr>
                      <a:r>
                        <a:rPr lang="en"/>
                        <a:t>Flimsy, uninflated</a:t>
                      </a:r>
                    </a:p>
                  </a:txBody>
                  <a:tcPr marL="91425" marR="91425" marT="91425" marB="91425"/>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Team Conference #2</a:t>
            </a:r>
          </a:p>
        </p:txBody>
      </p:sp>
      <p:graphicFrame>
        <p:nvGraphicFramePr>
          <p:cNvPr id="160" name="Shape 160"/>
          <p:cNvGraphicFramePr/>
          <p:nvPr/>
        </p:nvGraphicFramePr>
        <p:xfrm>
          <a:off x="981750" y="1898600"/>
          <a:ext cx="3000000" cy="3000000"/>
        </p:xfrm>
        <a:graphic>
          <a:graphicData uri="http://schemas.openxmlformats.org/drawingml/2006/table">
            <a:tbl>
              <a:tblPr>
                <a:noFill/>
                <a:tableStyleId>{6D9F6A5C-734E-48BC-8D5C-CA4EAEB33220}</a:tableStyleId>
              </a:tblPr>
              <a:tblGrid>
                <a:gridCol w="1809750"/>
                <a:gridCol w="1809750"/>
                <a:gridCol w="1809750"/>
                <a:gridCol w="1809750"/>
              </a:tblGrid>
              <a:tr h="851275">
                <a:tc>
                  <a:txBody>
                    <a:bodyPr/>
                    <a:lstStyle/>
                    <a:p>
                      <a:pPr lvl="0" rtl="0">
                        <a:spcBef>
                          <a:spcPts val="0"/>
                        </a:spcBef>
                        <a:buNone/>
                      </a:pPr>
                      <a:r>
                        <a:rPr lang="en" sz="1200"/>
                        <a:t>5g Glucose</a:t>
                      </a:r>
                    </a:p>
                    <a:p>
                      <a:pPr lvl="0" rtl="0">
                        <a:spcBef>
                          <a:spcPts val="0"/>
                        </a:spcBef>
                        <a:buNone/>
                      </a:pPr>
                      <a:r>
                        <a:rPr lang="en" sz="1200"/>
                        <a:t>3g yeast</a:t>
                      </a:r>
                    </a:p>
                    <a:p>
                      <a:pPr lvl="0">
                        <a:spcBef>
                          <a:spcPts val="0"/>
                        </a:spcBef>
                        <a:buNone/>
                      </a:pPr>
                      <a:r>
                        <a:rPr lang="en" sz="1200"/>
                        <a:t>125 mL water</a:t>
                      </a:r>
                    </a:p>
                  </a:txBody>
                  <a:tcPr marL="91425" marR="91425" marT="91425" marB="91425"/>
                </a:tc>
                <a:tc>
                  <a:txBody>
                    <a:bodyPr/>
                    <a:lstStyle/>
                    <a:p>
                      <a:pPr lvl="0" rtl="0">
                        <a:spcBef>
                          <a:spcPts val="0"/>
                        </a:spcBef>
                        <a:buNone/>
                      </a:pPr>
                      <a:r>
                        <a:rPr lang="en" sz="1200"/>
                        <a:t>5g Galactose</a:t>
                      </a:r>
                    </a:p>
                    <a:p>
                      <a:pPr lvl="0" rtl="0">
                        <a:spcBef>
                          <a:spcPts val="0"/>
                        </a:spcBef>
                        <a:buNone/>
                      </a:pPr>
                      <a:r>
                        <a:rPr lang="en" sz="1200"/>
                        <a:t>3g yeast</a:t>
                      </a:r>
                    </a:p>
                    <a:p>
                      <a:pPr lvl="0">
                        <a:spcBef>
                          <a:spcPts val="0"/>
                        </a:spcBef>
                        <a:buNone/>
                      </a:pPr>
                      <a:r>
                        <a:rPr lang="en" sz="1200"/>
                        <a:t>125 mL water</a:t>
                      </a:r>
                    </a:p>
                  </a:txBody>
                  <a:tcPr marL="91425" marR="91425" marT="91425" marB="91425"/>
                </a:tc>
                <a:tc>
                  <a:txBody>
                    <a:bodyPr/>
                    <a:lstStyle/>
                    <a:p>
                      <a:pPr lvl="0" rtl="0">
                        <a:spcBef>
                          <a:spcPts val="0"/>
                        </a:spcBef>
                        <a:buNone/>
                      </a:pPr>
                      <a:r>
                        <a:rPr lang="en" sz="1200"/>
                        <a:t>5g Lactose &amp; ½ tablet of Lactaid</a:t>
                      </a:r>
                    </a:p>
                    <a:p>
                      <a:pPr lvl="0">
                        <a:spcBef>
                          <a:spcPts val="0"/>
                        </a:spcBef>
                        <a:buNone/>
                      </a:pPr>
                      <a:r>
                        <a:rPr lang="en" sz="1200"/>
                        <a:t>3g yeast &amp;125 mL water</a:t>
                      </a:r>
                    </a:p>
                  </a:txBody>
                  <a:tcPr marL="91425" marR="91425" marT="91425" marB="91425"/>
                </a:tc>
                <a:tc>
                  <a:txBody>
                    <a:bodyPr/>
                    <a:lstStyle/>
                    <a:p>
                      <a:pPr lvl="0" rtl="0">
                        <a:spcBef>
                          <a:spcPts val="0"/>
                        </a:spcBef>
                        <a:buNone/>
                      </a:pPr>
                      <a:r>
                        <a:rPr lang="en" sz="1200"/>
                        <a:t>5g Lactose</a:t>
                      </a:r>
                    </a:p>
                    <a:p>
                      <a:pPr lvl="0" rtl="0">
                        <a:spcBef>
                          <a:spcPts val="0"/>
                        </a:spcBef>
                        <a:buNone/>
                      </a:pPr>
                      <a:r>
                        <a:rPr lang="en" sz="1200"/>
                        <a:t>3g yeast</a:t>
                      </a:r>
                    </a:p>
                    <a:p>
                      <a:pPr lvl="0">
                        <a:spcBef>
                          <a:spcPts val="0"/>
                        </a:spcBef>
                        <a:buNone/>
                      </a:pPr>
                      <a:r>
                        <a:rPr lang="en" sz="1200"/>
                        <a:t>125 mL water</a:t>
                      </a:r>
                    </a:p>
                  </a:txBody>
                  <a:tcPr marL="91425" marR="91425" marT="91425" marB="91425"/>
                </a:tc>
              </a:tr>
              <a:tr h="881325">
                <a:tc>
                  <a:txBody>
                    <a:bodyPr/>
                    <a:lstStyle/>
                    <a:p>
                      <a:pPr lvl="0" rtl="0">
                        <a:spcBef>
                          <a:spcPts val="0"/>
                        </a:spcBef>
                        <a:buNone/>
                      </a:pPr>
                      <a:r>
                        <a:rPr lang="en" sz="1200"/>
                        <a:t>CO2 produced</a:t>
                      </a:r>
                    </a:p>
                    <a:p>
                      <a:pPr lvl="0">
                        <a:spcBef>
                          <a:spcPts val="0"/>
                        </a:spcBef>
                        <a:buNone/>
                      </a:pPr>
                      <a:r>
                        <a:rPr lang="en" sz="1200"/>
                        <a:t>- yeast was able to digest glucose easily</a:t>
                      </a:r>
                    </a:p>
                  </a:txBody>
                  <a:tcPr marL="91425" marR="91425" marT="91425" marB="91425"/>
                </a:tc>
                <a:tc>
                  <a:txBody>
                    <a:bodyPr/>
                    <a:lstStyle/>
                    <a:p>
                      <a:pPr lvl="0" rtl="0">
                        <a:spcBef>
                          <a:spcPts val="0"/>
                        </a:spcBef>
                        <a:buNone/>
                      </a:pPr>
                      <a:r>
                        <a:rPr lang="en" sz="1200"/>
                        <a:t>CO2 not produced</a:t>
                      </a:r>
                    </a:p>
                    <a:p>
                      <a:pPr lvl="0">
                        <a:spcBef>
                          <a:spcPts val="0"/>
                        </a:spcBef>
                        <a:buNone/>
                      </a:pPr>
                      <a:r>
                        <a:rPr lang="en" sz="1200"/>
                        <a:t>- yeast did not digest galactose efficiently</a:t>
                      </a:r>
                    </a:p>
                  </a:txBody>
                  <a:tcPr marL="91425" marR="91425" marT="91425" marB="91425"/>
                </a:tc>
                <a:tc>
                  <a:txBody>
                    <a:bodyPr/>
                    <a:lstStyle/>
                    <a:p>
                      <a:pPr lvl="0" rtl="0">
                        <a:spcBef>
                          <a:spcPts val="0"/>
                        </a:spcBef>
                        <a:buNone/>
                      </a:pPr>
                      <a:r>
                        <a:rPr lang="en" sz="1200"/>
                        <a:t>CO2 produced</a:t>
                      </a:r>
                    </a:p>
                    <a:p>
                      <a:pPr lvl="0">
                        <a:spcBef>
                          <a:spcPts val="0"/>
                        </a:spcBef>
                        <a:buNone/>
                      </a:pPr>
                      <a:r>
                        <a:rPr lang="en" sz="1200"/>
                        <a:t>- yeast was successful in digesting lactose with the help of the Lactaid</a:t>
                      </a:r>
                    </a:p>
                  </a:txBody>
                  <a:tcPr marL="91425" marR="91425" marT="91425" marB="91425"/>
                </a:tc>
                <a:tc>
                  <a:txBody>
                    <a:bodyPr/>
                    <a:lstStyle/>
                    <a:p>
                      <a:pPr lvl="0" rtl="0">
                        <a:spcBef>
                          <a:spcPts val="0"/>
                        </a:spcBef>
                        <a:buNone/>
                      </a:pPr>
                      <a:r>
                        <a:rPr lang="en" sz="1200"/>
                        <a:t>CO2 not produced</a:t>
                      </a:r>
                    </a:p>
                    <a:p>
                      <a:pPr lvl="0">
                        <a:spcBef>
                          <a:spcPts val="0"/>
                        </a:spcBef>
                        <a:buNone/>
                      </a:pPr>
                      <a:r>
                        <a:rPr lang="en" sz="1200"/>
                        <a:t>- yeast could not digest lactose by itself</a:t>
                      </a:r>
                    </a:p>
                  </a:txBody>
                  <a:tcPr marL="91425" marR="91425" marT="91425" marB="91425"/>
                </a:tc>
              </a:tr>
              <a:tr h="1269250">
                <a:tc>
                  <a:txBody>
                    <a:bodyPr/>
                    <a:lstStyle/>
                    <a:p>
                      <a:pPr lvl="0">
                        <a:spcBef>
                          <a:spcPts val="0"/>
                        </a:spcBef>
                        <a:buNone/>
                      </a:pPr>
                      <a:r>
                        <a:rPr lang="en" sz="1100"/>
                        <a:t>This tells us that yeast can easily digest glucose and is a key source of their energy (ATP)</a:t>
                      </a:r>
                    </a:p>
                  </a:txBody>
                  <a:tcPr marL="91425" marR="91425" marT="91425" marB="91425"/>
                </a:tc>
                <a:tc>
                  <a:txBody>
                    <a:bodyPr/>
                    <a:lstStyle/>
                    <a:p>
                      <a:pPr lvl="0">
                        <a:spcBef>
                          <a:spcPts val="0"/>
                        </a:spcBef>
                        <a:buNone/>
                      </a:pPr>
                      <a:r>
                        <a:rPr lang="en" sz="1100"/>
                        <a:t>This result tells us that yeast does not prefer to use galactose as a source of energy b/c it requires more effort to digest</a:t>
                      </a:r>
                    </a:p>
                  </a:txBody>
                  <a:tcPr marL="91425" marR="91425" marT="91425" marB="91425"/>
                </a:tc>
                <a:tc>
                  <a:txBody>
                    <a:bodyPr/>
                    <a:lstStyle/>
                    <a:p>
                      <a:pPr lvl="0">
                        <a:spcBef>
                          <a:spcPts val="0"/>
                        </a:spcBef>
                        <a:buNone/>
                      </a:pPr>
                      <a:r>
                        <a:rPr lang="en" sz="1000"/>
                        <a:t>This tells us that with Lactaid, which contains lactase, the yeast was able to break down the lactose into glucose+galactose, and then they digest the glucose producing energy&amp;CO2</a:t>
                      </a:r>
                    </a:p>
                  </a:txBody>
                  <a:tcPr marL="91425" marR="91425" marT="91425" marB="91425"/>
                </a:tc>
                <a:tc>
                  <a:txBody>
                    <a:bodyPr/>
                    <a:lstStyle/>
                    <a:p>
                      <a:pPr lvl="0">
                        <a:spcBef>
                          <a:spcPts val="0"/>
                        </a:spcBef>
                        <a:buNone/>
                      </a:pPr>
                      <a:r>
                        <a:rPr lang="en" sz="1200"/>
                        <a:t>This result tells us that without the Lactaid the yeast was not able to digest the lactose into glucose&amp;galactose. </a:t>
                      </a:r>
                    </a:p>
                  </a:txBody>
                  <a:tcPr marL="91425" marR="91425" marT="91425" marB="91425"/>
                </a:tc>
              </a:tr>
            </a:tbl>
          </a:graphicData>
        </a:graphic>
      </p:graphicFrame>
      <p:sp>
        <p:nvSpPr>
          <p:cNvPr id="161" name="Shape 161"/>
          <p:cNvSpPr/>
          <p:nvPr/>
        </p:nvSpPr>
        <p:spPr>
          <a:xfrm>
            <a:off x="490175" y="2117787"/>
            <a:ext cx="231275" cy="35932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A</a:t>
            </a:r>
          </a:p>
        </p:txBody>
      </p:sp>
      <p:sp>
        <p:nvSpPr>
          <p:cNvPr id="162" name="Shape 162"/>
          <p:cNvSpPr/>
          <p:nvPr/>
        </p:nvSpPr>
        <p:spPr>
          <a:xfrm>
            <a:off x="512012" y="3088484"/>
            <a:ext cx="187599" cy="31959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B</a:t>
            </a:r>
          </a:p>
        </p:txBody>
      </p:sp>
      <p:sp>
        <p:nvSpPr>
          <p:cNvPr id="163" name="Shape 163"/>
          <p:cNvSpPr/>
          <p:nvPr/>
        </p:nvSpPr>
        <p:spPr>
          <a:xfrm>
            <a:off x="490175" y="4062612"/>
            <a:ext cx="231274" cy="359325"/>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C</a:t>
            </a:r>
          </a:p>
        </p:txBody>
      </p:sp>
      <p:sp>
        <p:nvSpPr>
          <p:cNvPr id="164" name="Shape 164"/>
          <p:cNvSpPr txBox="1"/>
          <p:nvPr/>
        </p:nvSpPr>
        <p:spPr>
          <a:xfrm>
            <a:off x="8135625" y="1971275"/>
            <a:ext cx="1134300" cy="319499"/>
          </a:xfrm>
          <a:prstGeom prst="rect">
            <a:avLst/>
          </a:prstGeom>
          <a:noFill/>
          <a:ln>
            <a:noFill/>
          </a:ln>
        </p:spPr>
        <p:txBody>
          <a:bodyPr lIns="91425" tIns="91425" rIns="91425" bIns="91425" anchor="t" anchorCtr="0">
            <a:noAutofit/>
          </a:bodyPr>
          <a:lstStyle/>
          <a:p>
            <a:pPr lvl="0">
              <a:spcBef>
                <a:spcPts val="0"/>
              </a:spcBef>
              <a:buNone/>
            </a:pPr>
            <a:r>
              <a:rPr lang="en" sz="900"/>
              <a:t>The experimental nature of the flask before placing in hot water bath</a:t>
            </a:r>
          </a:p>
        </p:txBody>
      </p:sp>
      <p:sp>
        <p:nvSpPr>
          <p:cNvPr id="165" name="Shape 165"/>
          <p:cNvSpPr txBox="1"/>
          <p:nvPr/>
        </p:nvSpPr>
        <p:spPr>
          <a:xfrm>
            <a:off x="945150" y="1579087"/>
            <a:ext cx="7275599" cy="319499"/>
          </a:xfrm>
          <a:prstGeom prst="rect">
            <a:avLst/>
          </a:prstGeom>
          <a:noFill/>
          <a:ln>
            <a:noFill/>
          </a:ln>
        </p:spPr>
        <p:txBody>
          <a:bodyPr lIns="91425" tIns="91425" rIns="91425" bIns="91425" anchor="t" anchorCtr="0">
            <a:noAutofit/>
          </a:bodyPr>
          <a:lstStyle/>
          <a:p>
            <a:pPr lvl="0">
              <a:spcBef>
                <a:spcPts val="0"/>
              </a:spcBef>
              <a:buNone/>
            </a:pPr>
            <a:r>
              <a:rPr lang="en"/>
              <a:t>        Flask 1 (A)                    Flask 2 (B)		        Flask 3 (C)                      Flask (D)	</a:t>
            </a:r>
          </a:p>
        </p:txBody>
      </p:sp>
      <p:sp>
        <p:nvSpPr>
          <p:cNvPr id="166" name="Shape 166"/>
          <p:cNvSpPr txBox="1"/>
          <p:nvPr/>
        </p:nvSpPr>
        <p:spPr>
          <a:xfrm>
            <a:off x="8386425" y="3021250"/>
            <a:ext cx="632699" cy="254399"/>
          </a:xfrm>
          <a:prstGeom prst="rect">
            <a:avLst/>
          </a:prstGeom>
          <a:noFill/>
          <a:ln>
            <a:noFill/>
          </a:ln>
        </p:spPr>
        <p:txBody>
          <a:bodyPr lIns="91425" tIns="91425" rIns="91425" bIns="91425" anchor="t" anchorCtr="0">
            <a:noAutofit/>
          </a:bodyPr>
          <a:lstStyle/>
          <a:p>
            <a:pPr lvl="0">
              <a:spcBef>
                <a:spcPts val="0"/>
              </a:spcBef>
              <a:buNone/>
            </a:pPr>
            <a:r>
              <a:rPr lang="en" sz="900"/>
              <a:t>Results</a:t>
            </a:r>
          </a:p>
        </p:txBody>
      </p:sp>
      <p:sp>
        <p:nvSpPr>
          <p:cNvPr id="167" name="Shape 167"/>
          <p:cNvSpPr txBox="1"/>
          <p:nvPr/>
        </p:nvSpPr>
        <p:spPr>
          <a:xfrm>
            <a:off x="8297325" y="3769900"/>
            <a:ext cx="810900" cy="1016099"/>
          </a:xfrm>
          <a:prstGeom prst="rect">
            <a:avLst/>
          </a:prstGeom>
          <a:noFill/>
          <a:ln>
            <a:noFill/>
          </a:ln>
        </p:spPr>
        <p:txBody>
          <a:bodyPr lIns="91425" tIns="91425" rIns="91425" bIns="91425" anchor="t" anchorCtr="0">
            <a:noAutofit/>
          </a:bodyPr>
          <a:lstStyle/>
          <a:p>
            <a:pPr lvl="0">
              <a:spcBef>
                <a:spcPts val="0"/>
              </a:spcBef>
              <a:buNone/>
            </a:pPr>
            <a:r>
              <a:rPr lang="en" sz="900"/>
              <a:t>What does this tell us about the metabolic abilities of yeast?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Team Conference #2 Continued</a:t>
            </a:r>
          </a:p>
        </p:txBody>
      </p:sp>
      <p:sp>
        <p:nvSpPr>
          <p:cNvPr id="173" name="Shape 173"/>
          <p:cNvSpPr txBox="1">
            <a:spLocks noGrp="1"/>
          </p:cNvSpPr>
          <p:nvPr>
            <p:ph type="body" idx="1"/>
          </p:nvPr>
        </p:nvSpPr>
        <p:spPr>
          <a:xfrm>
            <a:off x="471900" y="1919075"/>
            <a:ext cx="8458200" cy="3187800"/>
          </a:xfrm>
          <a:prstGeom prst="rect">
            <a:avLst/>
          </a:prstGeom>
        </p:spPr>
        <p:txBody>
          <a:bodyPr lIns="91425" tIns="91425" rIns="91425" bIns="91425" anchor="t" anchorCtr="0">
            <a:noAutofit/>
          </a:bodyPr>
          <a:lstStyle/>
          <a:p>
            <a:pPr marL="457200" lvl="0" indent="-317500" rtl="0">
              <a:lnSpc>
                <a:spcPct val="100000"/>
              </a:lnSpc>
              <a:spcBef>
                <a:spcPts val="0"/>
              </a:spcBef>
              <a:buSzPct val="100000"/>
              <a:buAutoNum type="arabicPeriod"/>
            </a:pPr>
            <a:r>
              <a:rPr lang="en" sz="1400"/>
              <a:t>Why were the flasks incubated at 37 degrees Celsius?</a:t>
            </a:r>
          </a:p>
          <a:p>
            <a:pPr lvl="0" rtl="0">
              <a:lnSpc>
                <a:spcPct val="100000"/>
              </a:lnSpc>
              <a:spcBef>
                <a:spcPts val="0"/>
              </a:spcBef>
              <a:buNone/>
            </a:pPr>
            <a:r>
              <a:rPr lang="en" sz="1200"/>
              <a:t>	The yeast in the flasks are activated and stay active when kept in temperatures from 37-41 celsius</a:t>
            </a:r>
          </a:p>
          <a:p>
            <a:pPr lvl="0" rtl="0">
              <a:lnSpc>
                <a:spcPct val="100000"/>
              </a:lnSpc>
              <a:spcBef>
                <a:spcPts val="0"/>
              </a:spcBef>
              <a:buNone/>
            </a:pPr>
            <a:r>
              <a:rPr lang="en" sz="1400"/>
              <a:t>  2. Write the chemical formula for cellular respiration</a:t>
            </a:r>
          </a:p>
          <a:p>
            <a:pPr lvl="0" rtl="0">
              <a:lnSpc>
                <a:spcPct val="100000"/>
              </a:lnSpc>
              <a:spcBef>
                <a:spcPts val="0"/>
              </a:spcBef>
              <a:buNone/>
            </a:pPr>
            <a:r>
              <a:rPr lang="en" sz="1400"/>
              <a:t>	</a:t>
            </a:r>
            <a:r>
              <a:rPr lang="en" sz="1200"/>
              <a:t>C</a:t>
            </a:r>
            <a:r>
              <a:rPr lang="en" sz="1200" baseline="-25000"/>
              <a:t>6</a:t>
            </a:r>
            <a:r>
              <a:rPr lang="en" sz="1200"/>
              <a:t>H</a:t>
            </a:r>
            <a:r>
              <a:rPr lang="en" sz="1200" baseline="-25000"/>
              <a:t>12</a:t>
            </a:r>
            <a:r>
              <a:rPr lang="en" sz="1200"/>
              <a:t>O</a:t>
            </a:r>
            <a:r>
              <a:rPr lang="en" sz="1200" baseline="-25000"/>
              <a:t>5 </a:t>
            </a:r>
            <a:r>
              <a:rPr lang="en" sz="1200"/>
              <a:t>  </a:t>
            </a:r>
            <a:r>
              <a:rPr lang="en" sz="1200" baseline="-25000"/>
              <a:t>                   </a:t>
            </a:r>
            <a:r>
              <a:rPr lang="en" sz="1200"/>
              <a:t>2 CH</a:t>
            </a:r>
            <a:r>
              <a:rPr lang="en" sz="1200" baseline="-25000"/>
              <a:t>3</a:t>
            </a:r>
            <a:r>
              <a:rPr lang="en" sz="1200"/>
              <a:t>CH</a:t>
            </a:r>
            <a:r>
              <a:rPr lang="en" sz="1200" baseline="-25000"/>
              <a:t>2</a:t>
            </a:r>
            <a:r>
              <a:rPr lang="en" sz="1200"/>
              <a:t>OH   +   2 CO</a:t>
            </a:r>
            <a:r>
              <a:rPr lang="en" sz="1200" baseline="-25000"/>
              <a:t>2       </a:t>
            </a:r>
            <a:r>
              <a:rPr lang="en" sz="1200"/>
              <a:t>+</a:t>
            </a:r>
            <a:r>
              <a:rPr lang="en" sz="1200" baseline="-25000"/>
              <a:t>             </a:t>
            </a:r>
            <a:r>
              <a:rPr lang="en" sz="1200"/>
              <a:t>Energy (glucose)</a:t>
            </a:r>
          </a:p>
          <a:p>
            <a:pPr lvl="0" rtl="0">
              <a:lnSpc>
                <a:spcPct val="100000"/>
              </a:lnSpc>
              <a:spcBef>
                <a:spcPts val="0"/>
              </a:spcBef>
              <a:buNone/>
            </a:pPr>
            <a:r>
              <a:rPr lang="en" sz="1200"/>
              <a:t>   </a:t>
            </a:r>
            <a:r>
              <a:rPr lang="en" sz="1400"/>
              <a:t>3.  Diagram and describe the lactose and lactase reaction </a:t>
            </a:r>
          </a:p>
          <a:p>
            <a:pPr lvl="0" indent="457200" rtl="0">
              <a:lnSpc>
                <a:spcPct val="100000"/>
              </a:lnSpc>
              <a:spcBef>
                <a:spcPts val="0"/>
              </a:spcBef>
              <a:buNone/>
            </a:pPr>
            <a:r>
              <a:rPr lang="en" sz="1100"/>
              <a:t>Lactose</a:t>
            </a:r>
            <a:r>
              <a:rPr lang="en" sz="1400"/>
              <a:t> </a:t>
            </a:r>
            <a:r>
              <a:rPr lang="en" sz="1100"/>
              <a:t>is composed of two monosaccharides glucose + galactose,                                                                                            and can broken down into those sugars with the help of the enzymes lactase. Once                                                                          lactose  is broken down the sugars can be used for energy to fuel cell/body.</a:t>
            </a:r>
            <a:r>
              <a:rPr lang="en" sz="1400"/>
              <a:t>           </a:t>
            </a:r>
            <a:r>
              <a:rPr lang="en" sz="1200"/>
              <a:t>                              </a:t>
            </a:r>
          </a:p>
          <a:p>
            <a:pPr lvl="0" rtl="0">
              <a:lnSpc>
                <a:spcPct val="100000"/>
              </a:lnSpc>
              <a:spcBef>
                <a:spcPts val="0"/>
              </a:spcBef>
              <a:buNone/>
            </a:pPr>
            <a:r>
              <a:rPr lang="en" sz="1400"/>
              <a:t>	           </a:t>
            </a:r>
          </a:p>
          <a:p>
            <a:pPr lvl="0" rtl="0">
              <a:lnSpc>
                <a:spcPct val="100000"/>
              </a:lnSpc>
              <a:spcBef>
                <a:spcPts val="0"/>
              </a:spcBef>
              <a:buNone/>
            </a:pPr>
            <a:r>
              <a:rPr lang="en"/>
              <a:t> </a:t>
            </a:r>
          </a:p>
        </p:txBody>
      </p:sp>
      <p:cxnSp>
        <p:nvCxnSpPr>
          <p:cNvPr id="174" name="Shape 174"/>
          <p:cNvCxnSpPr/>
          <p:nvPr/>
        </p:nvCxnSpPr>
        <p:spPr>
          <a:xfrm>
            <a:off x="1604200" y="3368850"/>
            <a:ext cx="338699" cy="0"/>
          </a:xfrm>
          <a:prstGeom prst="straightConnector1">
            <a:avLst/>
          </a:prstGeom>
          <a:noFill/>
          <a:ln w="9525" cap="flat" cmpd="sng">
            <a:solidFill>
              <a:schemeClr val="dk2"/>
            </a:solidFill>
            <a:prstDash val="solid"/>
            <a:round/>
            <a:headEnd type="none" w="lg" len="lg"/>
            <a:tailEnd type="triangle" w="lg" len="lg"/>
          </a:ln>
        </p:spPr>
      </p:cxnSp>
      <p:pic>
        <p:nvPicPr>
          <p:cNvPr id="175" name="Shape 175"/>
          <p:cNvPicPr preferRelativeResize="0"/>
          <p:nvPr/>
        </p:nvPicPr>
        <p:blipFill>
          <a:blip r:embed="rId3">
            <a:alphaModFix/>
          </a:blip>
          <a:stretch>
            <a:fillRect/>
          </a:stretch>
        </p:blipFill>
        <p:spPr>
          <a:xfrm>
            <a:off x="6022975" y="3787700"/>
            <a:ext cx="2769075" cy="10141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Team Conference #2 Continued</a:t>
            </a:r>
          </a:p>
        </p:txBody>
      </p:sp>
      <p:sp>
        <p:nvSpPr>
          <p:cNvPr id="181" name="Shape 18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sz="1400"/>
              <a:t> 4.  Why did the enzyme react to lactose but not sucrose?</a:t>
            </a:r>
          </a:p>
          <a:p>
            <a:pPr lvl="0" rtl="0">
              <a:spcBef>
                <a:spcPts val="0"/>
              </a:spcBef>
              <a:buNone/>
            </a:pPr>
            <a:r>
              <a:rPr lang="en" sz="1400"/>
              <a:t>	</a:t>
            </a:r>
            <a:r>
              <a:rPr lang="en" sz="1200"/>
              <a:t>The yeast cannot break down the sugar lactose into its component parts. Although lactose is similar to sucrose, lactose will break down any lactase due to the shape of the sugar.</a:t>
            </a:r>
          </a:p>
          <a:p>
            <a:pPr lvl="0" rtl="0">
              <a:spcBef>
                <a:spcPts val="0"/>
              </a:spcBef>
              <a:buNone/>
            </a:pPr>
            <a:r>
              <a:rPr lang="en" sz="1400"/>
              <a:t> 5.  Another way to affect the enzyme is by lowering the pH of the solution. However, lactase is supposed to be able to work in the stomach. Would lowering the pH of the enzyme soultion affect the enzyme? Why or why not?</a:t>
            </a:r>
          </a:p>
          <a:p>
            <a:pPr lvl="0" rtl="0">
              <a:spcBef>
                <a:spcPts val="0"/>
              </a:spcBef>
              <a:buNone/>
            </a:pPr>
            <a:r>
              <a:rPr lang="en" sz="1400"/>
              <a:t>	</a:t>
            </a:r>
            <a:r>
              <a:rPr lang="en" sz="1200"/>
              <a:t>Yes, lowering the pH would affect the enzyme because they already operate at a low pH and lowering it anymore would lessen its specific activity and its rate  of activity.</a:t>
            </a:r>
          </a:p>
          <a:p>
            <a:pPr lvl="0" rtl="0">
              <a:spcBef>
                <a:spcPts val="0"/>
              </a:spcBef>
              <a:buNone/>
            </a:pPr>
            <a:endParaRPr sz="1400"/>
          </a:p>
          <a:p>
            <a:pPr lvl="0" rtl="0">
              <a:spcBef>
                <a:spcPts val="0"/>
              </a:spcBef>
              <a:buNone/>
            </a:pPr>
            <a:endParaRPr sz="1400"/>
          </a:p>
          <a:p>
            <a:pPr lvl="0">
              <a:spcBef>
                <a:spcPts val="0"/>
              </a:spcBef>
              <a:buNone/>
            </a:pPr>
            <a:r>
              <a:rPr lang="en"/>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Team Conference #2 Continued</a:t>
            </a:r>
          </a:p>
        </p:txBody>
      </p:sp>
      <p:sp>
        <p:nvSpPr>
          <p:cNvPr id="187" name="Shape 187"/>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sz="1400"/>
              <a:t>6. What type of reaction (Dehydration or hydrolysis) is occurring in the lab?</a:t>
            </a:r>
          </a:p>
          <a:p>
            <a:pPr lvl="0" rtl="0">
              <a:spcBef>
                <a:spcPts val="0"/>
              </a:spcBef>
              <a:buNone/>
            </a:pPr>
            <a:r>
              <a:rPr lang="en" sz="1400"/>
              <a:t>	</a:t>
            </a:r>
            <a:r>
              <a:rPr lang="en" sz="1200"/>
              <a:t>Dehydration is occurring in the lab.</a:t>
            </a:r>
          </a:p>
          <a:p>
            <a:pPr lvl="0" rtl="0">
              <a:spcBef>
                <a:spcPts val="0"/>
              </a:spcBef>
              <a:buNone/>
            </a:pPr>
            <a:r>
              <a:rPr lang="en" sz="1400"/>
              <a:t>7. How did the addition of lactase (crushed Lactaid tablet) affect the production of CO2 (respiration rate)? Why?</a:t>
            </a:r>
          </a:p>
          <a:p>
            <a:pPr lvl="0" rtl="0">
              <a:spcBef>
                <a:spcPts val="0"/>
              </a:spcBef>
              <a:buNone/>
            </a:pPr>
            <a:r>
              <a:rPr lang="en" sz="1400"/>
              <a:t>	</a:t>
            </a:r>
            <a:r>
              <a:rPr lang="en" sz="1200"/>
              <a:t>The addition of lactase increased the production of CO2 because the yeast were able to break down the lactose into digestible sugars. When those sugars are digested CO2 is produced. </a:t>
            </a:r>
          </a:p>
          <a:p>
            <a:pPr lvl="0">
              <a:spcBef>
                <a:spcPts val="0"/>
              </a:spcBef>
              <a:buNone/>
            </a:pPr>
            <a:endParaRPr sz="14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Team Conference #2 Continued</a:t>
            </a:r>
          </a:p>
        </p:txBody>
      </p:sp>
      <p:sp>
        <p:nvSpPr>
          <p:cNvPr id="193" name="Shape 19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lnSpc>
                <a:spcPct val="100000"/>
              </a:lnSpc>
              <a:spcBef>
                <a:spcPts val="0"/>
              </a:spcBef>
              <a:buNone/>
            </a:pPr>
            <a:r>
              <a:rPr lang="en" sz="1400"/>
              <a:t>8. According to your results, were the yeast able to metabolize lactose? Can yeast digest glucose efficiently?  </a:t>
            </a:r>
          </a:p>
          <a:p>
            <a:pPr lvl="0" indent="457200" rtl="0">
              <a:lnSpc>
                <a:spcPct val="100000"/>
              </a:lnSpc>
              <a:spcBef>
                <a:spcPts val="0"/>
              </a:spcBef>
              <a:buNone/>
            </a:pPr>
            <a:r>
              <a:rPr lang="en" sz="1100"/>
              <a:t>Yeast was only able to metabolize lactose with lactaid. Yeast can digest glucose efficiently </a:t>
            </a:r>
          </a:p>
          <a:p>
            <a:pPr marL="0" lvl="0" indent="0" rtl="0">
              <a:lnSpc>
                <a:spcPct val="100000"/>
              </a:lnSpc>
              <a:spcBef>
                <a:spcPts val="0"/>
              </a:spcBef>
              <a:buNone/>
            </a:pPr>
            <a:r>
              <a:rPr lang="en" sz="1400"/>
              <a:t>9. Lactose intolerance is a condition in which people are unable to digest lactose. How does the product “lactaid” assist these people? </a:t>
            </a:r>
          </a:p>
          <a:p>
            <a:pPr marL="0" lvl="0" indent="0" rtl="0">
              <a:lnSpc>
                <a:spcPct val="100000"/>
              </a:lnSpc>
              <a:spcBef>
                <a:spcPts val="0"/>
              </a:spcBef>
              <a:buNone/>
            </a:pPr>
            <a:r>
              <a:rPr lang="en" sz="1100"/>
              <a:t>	Lactaid provides the lactase needed to digest lactose so people that are lactose intolerant will be able to eat foods with lactose and be able to digest it </a:t>
            </a:r>
          </a:p>
          <a:p>
            <a:pPr marL="0" lvl="0" indent="0">
              <a:lnSpc>
                <a:spcPct val="100000"/>
              </a:lnSpc>
              <a:spcBef>
                <a:spcPts val="0"/>
              </a:spcBef>
              <a:buNone/>
            </a:pPr>
            <a:endParaRPr sz="11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Background Information (⅓)</a:t>
            </a:r>
          </a:p>
        </p:txBody>
      </p:sp>
      <p:sp>
        <p:nvSpPr>
          <p:cNvPr id="74" name="Shape 74"/>
          <p:cNvSpPr txBox="1">
            <a:spLocks noGrp="1"/>
          </p:cNvSpPr>
          <p:nvPr>
            <p:ph type="body" idx="1"/>
          </p:nvPr>
        </p:nvSpPr>
        <p:spPr>
          <a:xfrm>
            <a:off x="471900" y="1919075"/>
            <a:ext cx="8222100" cy="3071700"/>
          </a:xfrm>
          <a:prstGeom prst="rect">
            <a:avLst/>
          </a:prstGeom>
        </p:spPr>
        <p:txBody>
          <a:bodyPr lIns="91425" tIns="91425" rIns="91425" bIns="91425" anchor="t" anchorCtr="0">
            <a:noAutofit/>
          </a:bodyPr>
          <a:lstStyle/>
          <a:p>
            <a:pPr lvl="0">
              <a:spcBef>
                <a:spcPts val="0"/>
              </a:spcBef>
              <a:buNone/>
            </a:pPr>
            <a:r>
              <a:rPr lang="en" sz="1600"/>
              <a:t>     Some individuals produce insufficient quantities of Lactase, an enzyme that breaks the bonds in lactose (milk sugar). Lactose is a disaccharide sugar, i.e., it is composed of two simple sugars - glucose and galactose. The condition in on which lactase is not produced so lactose is not able to be broken down into two simpler sugars is referred to as lactose intolerance. With this condition the lactose from milk and various other milk products remains undigested and causes an increase in the osmotic pressure in in the intestinal contents. Consequently, water is “drawn” from the tissues into the intestine. At the same time, intestinal bacteria may act upon the undigested lactose and produce organic acids and gases. As a result, the person may feel bloated and suffer from internal cramps, diarrhea, and gas.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Team Conference #2 Continued </a:t>
            </a:r>
          </a:p>
        </p:txBody>
      </p:sp>
      <p:sp>
        <p:nvSpPr>
          <p:cNvPr id="199" name="Shape 199"/>
          <p:cNvSpPr txBox="1">
            <a:spLocks noGrp="1"/>
          </p:cNvSpPr>
          <p:nvPr>
            <p:ph type="body" idx="1"/>
          </p:nvPr>
        </p:nvSpPr>
        <p:spPr>
          <a:xfrm>
            <a:off x="471900" y="1919075"/>
            <a:ext cx="8222100" cy="3178799"/>
          </a:xfrm>
          <a:prstGeom prst="rect">
            <a:avLst/>
          </a:prstGeom>
        </p:spPr>
        <p:txBody>
          <a:bodyPr lIns="91425" tIns="91425" rIns="91425" bIns="91425" anchor="t" anchorCtr="0">
            <a:noAutofit/>
          </a:bodyPr>
          <a:lstStyle/>
          <a:p>
            <a:pPr lvl="0">
              <a:spcBef>
                <a:spcPts val="0"/>
              </a:spcBef>
              <a:buNone/>
            </a:pPr>
            <a:r>
              <a:rPr lang="en" sz="1400"/>
              <a:t>10) Interpret the graph to answer the following three questions:</a:t>
            </a:r>
          </a:p>
        </p:txBody>
      </p:sp>
      <p:pic>
        <p:nvPicPr>
          <p:cNvPr id="200" name="Shape 200"/>
          <p:cNvPicPr preferRelativeResize="0"/>
          <p:nvPr/>
        </p:nvPicPr>
        <p:blipFill>
          <a:blip r:embed="rId3">
            <a:alphaModFix/>
          </a:blip>
          <a:stretch>
            <a:fillRect/>
          </a:stretch>
        </p:blipFill>
        <p:spPr>
          <a:xfrm>
            <a:off x="2025072" y="2435250"/>
            <a:ext cx="4106576" cy="24854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75825" y="729825"/>
            <a:ext cx="6034199" cy="767699"/>
          </a:xfrm>
          <a:prstGeom prst="rect">
            <a:avLst/>
          </a:prstGeom>
        </p:spPr>
        <p:txBody>
          <a:bodyPr lIns="91425" tIns="91425" rIns="91425" bIns="91425" anchor="b" anchorCtr="0">
            <a:noAutofit/>
          </a:bodyPr>
          <a:lstStyle/>
          <a:p>
            <a:pPr lvl="0">
              <a:spcBef>
                <a:spcPts val="0"/>
              </a:spcBef>
              <a:buNone/>
            </a:pPr>
            <a:r>
              <a:rPr lang="en"/>
              <a:t>Team Conference #2 Continued</a:t>
            </a:r>
          </a:p>
        </p:txBody>
      </p:sp>
      <p:sp>
        <p:nvSpPr>
          <p:cNvPr id="206" name="Shape 206"/>
          <p:cNvSpPr txBox="1">
            <a:spLocks noGrp="1"/>
          </p:cNvSpPr>
          <p:nvPr>
            <p:ph type="body" idx="1"/>
          </p:nvPr>
        </p:nvSpPr>
        <p:spPr>
          <a:xfrm>
            <a:off x="460950" y="1826025"/>
            <a:ext cx="8222100" cy="3176399"/>
          </a:xfrm>
          <a:prstGeom prst="rect">
            <a:avLst/>
          </a:prstGeom>
        </p:spPr>
        <p:txBody>
          <a:bodyPr lIns="91425" tIns="91425" rIns="91425" bIns="91425" anchor="t" anchorCtr="0">
            <a:noAutofit/>
          </a:bodyPr>
          <a:lstStyle/>
          <a:p>
            <a:pPr marL="457200" lvl="0" indent="-317500" rtl="0">
              <a:spcBef>
                <a:spcPts val="0"/>
              </a:spcBef>
              <a:buSzPct val="100000"/>
              <a:buAutoNum type="alphaUcParenR"/>
            </a:pPr>
            <a:r>
              <a:rPr lang="en" sz="1400"/>
              <a:t>Why is there a decrease in enzyme activity between 50 and 60 degrees Celsius?</a:t>
            </a:r>
          </a:p>
          <a:p>
            <a:pPr lvl="0" rtl="0">
              <a:spcBef>
                <a:spcPts val="0"/>
              </a:spcBef>
              <a:buNone/>
            </a:pPr>
            <a:r>
              <a:rPr lang="en" sz="1400"/>
              <a:t>	</a:t>
            </a:r>
            <a:r>
              <a:rPr lang="en" sz="1200"/>
              <a:t>Enzymes function properly at specific temperatures so when the temperatures are above or below the optimum, the enzymes activity depletes. </a:t>
            </a:r>
          </a:p>
          <a:p>
            <a:pPr lvl="0" rtl="0">
              <a:spcBef>
                <a:spcPts val="0"/>
              </a:spcBef>
              <a:buNone/>
            </a:pPr>
            <a:r>
              <a:rPr lang="en" sz="1400"/>
              <a:t> B)	What physical changes (if any) are occurring to the enzyme structure?</a:t>
            </a:r>
          </a:p>
          <a:p>
            <a:pPr lvl="0" rtl="0">
              <a:spcBef>
                <a:spcPts val="0"/>
              </a:spcBef>
              <a:buNone/>
            </a:pPr>
            <a:r>
              <a:rPr lang="en" sz="1400"/>
              <a:t>	</a:t>
            </a:r>
            <a:r>
              <a:rPr lang="en" sz="1200"/>
              <a:t>The enzyme's active site will change with increasing temperatures causing them to not function properly. </a:t>
            </a:r>
          </a:p>
          <a:p>
            <a:pPr lvl="0" rtl="0">
              <a:spcBef>
                <a:spcPts val="0"/>
              </a:spcBef>
              <a:buNone/>
            </a:pPr>
            <a:r>
              <a:rPr lang="en" sz="1400"/>
              <a:t> C)	What would happen to our lactose lab results of the water temperature decreased by 20 degrees Celsius?</a:t>
            </a:r>
          </a:p>
          <a:p>
            <a:pPr lvl="0" rtl="0">
              <a:spcBef>
                <a:spcPts val="0"/>
              </a:spcBef>
              <a:buNone/>
            </a:pPr>
            <a:r>
              <a:rPr lang="en" sz="1400"/>
              <a:t>	</a:t>
            </a:r>
            <a:r>
              <a:rPr lang="en" sz="1200"/>
              <a:t>Our results would be very different. The enzymes would not function properly and the cellular respiration would be delayed producing less carbon dioxide and there would be less energy.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Final Claim Evidence Reasoning Conclusion</a:t>
            </a:r>
          </a:p>
        </p:txBody>
      </p:sp>
      <p:sp>
        <p:nvSpPr>
          <p:cNvPr id="212" name="Shape 212"/>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AutoNum type="alphaUcParenR"/>
            </a:pPr>
            <a:r>
              <a:rPr lang="en"/>
              <a:t>What was the purpose of this </a:t>
            </a:r>
            <a:r>
              <a:rPr lang="en" i="1"/>
              <a:t>Lactose Intolerance Laboratory</a:t>
            </a:r>
            <a:r>
              <a:rPr lang="en"/>
              <a:t>? In your explanation describe how lactose is used in living organisms. </a:t>
            </a:r>
          </a:p>
          <a:p>
            <a:pPr lvl="0" rtl="0">
              <a:spcBef>
                <a:spcPts val="0"/>
              </a:spcBef>
              <a:buNone/>
            </a:pPr>
            <a:r>
              <a:rPr lang="en" sz="1400"/>
              <a:t>   The main purpose of this Lab was to find out if yeast are lactose intolerant, and then,to examine the effect lactase has on lactose. In most organisms, lactase breaks down the bonds in lactose (an enzyme composed of glucose and galactose).</a:t>
            </a:r>
          </a:p>
          <a:p>
            <a:pPr lvl="0" rtl="0">
              <a:spcBef>
                <a:spcPts val="0"/>
              </a:spcBef>
              <a:buNone/>
            </a:pPr>
            <a:r>
              <a:rPr lang="en" sz="1400"/>
              <a:t>Our main source of lactose comes from dairy; when the body produces an insufficient amount of Lactase, the body is unable to digest dairy. Because lactose remains undigested, CO2 gases are produced causing bloating and other symptoms. </a:t>
            </a:r>
          </a:p>
          <a:p>
            <a:pPr lvl="0" rtl="0">
              <a:spcBef>
                <a:spcPts val="0"/>
              </a:spcBef>
              <a:buNone/>
            </a:pPr>
            <a:endParaRPr sz="14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Final Claim Evidence Reasoning Conclusion Continued...</a:t>
            </a:r>
          </a:p>
        </p:txBody>
      </p:sp>
      <p:sp>
        <p:nvSpPr>
          <p:cNvPr id="218" name="Shape 218"/>
          <p:cNvSpPr txBox="1">
            <a:spLocks noGrp="1"/>
          </p:cNvSpPr>
          <p:nvPr>
            <p:ph type="body" idx="1"/>
          </p:nvPr>
        </p:nvSpPr>
        <p:spPr>
          <a:xfrm>
            <a:off x="471900" y="1604950"/>
            <a:ext cx="8222100" cy="3164700"/>
          </a:xfrm>
          <a:prstGeom prst="rect">
            <a:avLst/>
          </a:prstGeom>
        </p:spPr>
        <p:txBody>
          <a:bodyPr lIns="91425" tIns="91425" rIns="91425" bIns="91425" anchor="t" anchorCtr="0">
            <a:noAutofit/>
          </a:bodyPr>
          <a:lstStyle/>
          <a:p>
            <a:pPr lvl="0" rtl="0">
              <a:spcBef>
                <a:spcPts val="0"/>
              </a:spcBef>
              <a:buNone/>
            </a:pPr>
            <a:r>
              <a:rPr lang="en"/>
              <a:t>B) Using Claim, Evidence, and Reasoning format report findings and answer the original question.</a:t>
            </a:r>
          </a:p>
          <a:p>
            <a:pPr lvl="0">
              <a:spcBef>
                <a:spcPts val="0"/>
              </a:spcBef>
              <a:buNone/>
            </a:pPr>
            <a:r>
              <a:rPr lang="en" sz="1400"/>
              <a:t>Through this lab, it became evident that yeast can effectively digest glucose, and with the aid of lactaid, it can also efficiently break down lactose into the simple sugars that it needs. When the yeast digests glucose, it releases carbon dioxide along with water in order to create energy. The results of this lab showed that Flask C, lactose and lactaid, expanded to a great amount due to the yeasts release of carbon dioxide, allowing us to accept the hypothesis created for this flask. This balloon had an increase in circumference of 26 centimeters. In flask D, which contained lactose, there was no change in the circumference of the balloon. This allows us to accept our hypothesis regarding this flask. There was no lactose digested by the yeast, resulting in the absence of carbon dioxide.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Final Claim Evidence and Reasoning Conclusion Continued...</a:t>
            </a:r>
          </a:p>
        </p:txBody>
      </p:sp>
      <p:sp>
        <p:nvSpPr>
          <p:cNvPr id="224" name="Shape 22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t>B continued)</a:t>
            </a:r>
          </a:p>
          <a:p>
            <a:pPr lvl="0" rtl="0">
              <a:spcBef>
                <a:spcPts val="0"/>
              </a:spcBef>
              <a:buNone/>
            </a:pPr>
            <a:r>
              <a:rPr lang="en" sz="1400"/>
              <a:t>Regarding flask A, containing glucose, the circumference of the balloon increased to 24.5 centimeters. Therefore, the yeast was able to digest this sugar, but not as effectively as the flask that contained lactose and lactaid. Finally, Flask B, containing galactose, had no change in circumference, just as Flask D. The results of this lab can be explained by the properties of lactase, the enzyme that is contained within the lactaid tablets. The tablet allows all organisms who cannot naturally create lactase of their own to effectively digest the lactose. Since yeast releases carbon dioxide when it digests and breaks down sugars, the amount of carbon dioxide produced was easily measured through the expansion of the balloons. Therefore, this indicated that they yeast had successfully digested the substance that was in the flask. </a:t>
            </a:r>
          </a:p>
          <a:p>
            <a:pPr lvl="0">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Final Claim Evidence Reasoning Cont’d.</a:t>
            </a:r>
          </a:p>
        </p:txBody>
      </p:sp>
      <p:sp>
        <p:nvSpPr>
          <p:cNvPr id="230" name="Shape 230"/>
          <p:cNvSpPr txBox="1">
            <a:spLocks noGrp="1"/>
          </p:cNvSpPr>
          <p:nvPr>
            <p:ph type="body" idx="1"/>
          </p:nvPr>
        </p:nvSpPr>
        <p:spPr>
          <a:xfrm>
            <a:off x="471900" y="1705175"/>
            <a:ext cx="8222100" cy="3205500"/>
          </a:xfrm>
          <a:prstGeom prst="rect">
            <a:avLst/>
          </a:prstGeom>
        </p:spPr>
        <p:txBody>
          <a:bodyPr lIns="91425" tIns="91425" rIns="91425" bIns="91425" anchor="t" anchorCtr="0">
            <a:noAutofit/>
          </a:bodyPr>
          <a:lstStyle/>
          <a:p>
            <a:pPr lvl="0" rtl="0">
              <a:spcBef>
                <a:spcPts val="0"/>
              </a:spcBef>
              <a:buNone/>
            </a:pPr>
            <a:r>
              <a:rPr lang="en"/>
              <a:t>C.) Reflect on how to improve the experiment designed by your team. How would this improve the experimental results?</a:t>
            </a:r>
          </a:p>
          <a:p>
            <a:pPr lvl="0" rtl="0">
              <a:spcBef>
                <a:spcPts val="0"/>
              </a:spcBef>
              <a:buNone/>
            </a:pPr>
            <a:r>
              <a:rPr lang="en" sz="1400"/>
              <a:t>The experiment could have been improved if the fact that the water bath was not working effectively had been discovered earlier. If so, the entire experiment would have been executed more efficiently, and the results could have been obtained more accurately and in a shorter amount of time. Because this fact went undetected so long, the experiment was prolonged by an hour. Additionally, the glucose was not added to the flask with enough precision. As a result, some of the glucose fell on the table, and there was less in the flask than there should have been. Because there was less glucose, there was most likely less CO2 produced as waste, which made the results inaccurate. Had the glucose been added with more care, the results might have been more accurate.</a:t>
            </a:r>
          </a:p>
          <a:p>
            <a:pPr lvl="0">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Final Claim Evidence Reasoning Conclusion Continued...</a:t>
            </a:r>
          </a:p>
        </p:txBody>
      </p:sp>
      <p:sp>
        <p:nvSpPr>
          <p:cNvPr id="236" name="Shape 236"/>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t>D) Considering the results of your experiment what could you be investigating next? What could be learned from this investigation?</a:t>
            </a:r>
          </a:p>
          <a:p>
            <a:pPr lvl="0">
              <a:spcBef>
                <a:spcPts val="0"/>
              </a:spcBef>
              <a:buNone/>
            </a:pPr>
            <a:r>
              <a:rPr lang="en" sz="1400"/>
              <a:t>Considering our results, we could investigate why yeast was used in comparison of  human reactions.  Since the yeast reacted to the lactaid the same way as a human would, we could investigate the similarities between the components of yeast and the components of the human digestive system.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Background Information (⅔)</a:t>
            </a:r>
          </a:p>
        </p:txBody>
      </p:sp>
      <p:sp>
        <p:nvSpPr>
          <p:cNvPr id="80" name="Shape 80"/>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     Researchers at Lactaid, Inc. discovered a way to mass-produce the lactase enzyme. The mass-produced lactase is formulated into a tablet and sold as Lactaid. The enzyme units in Lactaid are eaten by the lactose-intolerant person before or simultaneous to ingesting lactose.  The Lactaid breaks down the lactose and and then the person’s system can utilize the resulting glucose and galactose.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Background Information (3/3) </a:t>
            </a:r>
          </a:p>
        </p:txBody>
      </p:sp>
      <p:sp>
        <p:nvSpPr>
          <p:cNvPr id="86" name="Shape 86"/>
          <p:cNvSpPr txBox="1">
            <a:spLocks noGrp="1"/>
          </p:cNvSpPr>
          <p:nvPr>
            <p:ph type="body" idx="1"/>
          </p:nvPr>
        </p:nvSpPr>
        <p:spPr>
          <a:xfrm>
            <a:off x="471900" y="1919075"/>
            <a:ext cx="8222100" cy="2918400"/>
          </a:xfrm>
          <a:prstGeom prst="rect">
            <a:avLst/>
          </a:prstGeom>
        </p:spPr>
        <p:txBody>
          <a:bodyPr lIns="91425" tIns="91425" rIns="91425" bIns="91425" anchor="t" anchorCtr="0">
            <a:noAutofit/>
          </a:bodyPr>
          <a:lstStyle/>
          <a:p>
            <a:pPr lvl="0" rtl="0">
              <a:spcBef>
                <a:spcPts val="0"/>
              </a:spcBef>
              <a:buNone/>
            </a:pPr>
            <a:r>
              <a:rPr lang="en" sz="1600"/>
              <a:t>     An external way to test the effectiveness of Lactaid is to find an organism that will only digest simple sugars and not digest lactose. In this experiment, yeast is used as a test organism. Yeast does not produce lactase and therefore, cannot digest lactose. </a:t>
            </a:r>
          </a:p>
          <a:p>
            <a:pPr lvl="0">
              <a:spcBef>
                <a:spcPts val="0"/>
              </a:spcBef>
              <a:buNone/>
            </a:pPr>
            <a:r>
              <a:rPr lang="en" sz="1600"/>
              <a:t>     Yeast can, however, digest glucose very efficiently. When it digests glucose, the yeast breaks down the glucose and produces CO2 gas a waste product. This production of gas can be easily monitored. The absence or presence of CO2 gas will be used as evidence of digestion by the yeast.</a:t>
            </a:r>
            <a:r>
              <a:rPr lang="en" sz="1400"/>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Experimental Procedure (Step 1)</a:t>
            </a:r>
          </a:p>
        </p:txBody>
      </p:sp>
      <p:sp>
        <p:nvSpPr>
          <p:cNvPr id="92" name="Shape 92"/>
          <p:cNvSpPr txBox="1">
            <a:spLocks noGrp="1"/>
          </p:cNvSpPr>
          <p:nvPr>
            <p:ph type="body" idx="1"/>
          </p:nvPr>
        </p:nvSpPr>
        <p:spPr>
          <a:xfrm>
            <a:off x="471900" y="1736800"/>
            <a:ext cx="8003700" cy="3559200"/>
          </a:xfrm>
          <a:prstGeom prst="rect">
            <a:avLst/>
          </a:prstGeom>
        </p:spPr>
        <p:txBody>
          <a:bodyPr lIns="91425" tIns="91425" rIns="91425" bIns="91425" anchor="t" anchorCtr="0">
            <a:noAutofit/>
          </a:bodyPr>
          <a:lstStyle/>
          <a:p>
            <a:pPr marL="457200" lvl="0" indent="-381000" rtl="0">
              <a:spcBef>
                <a:spcPts val="0"/>
              </a:spcBef>
              <a:buSzPct val="100000"/>
              <a:buAutoNum type="arabicParenR"/>
            </a:pPr>
            <a:r>
              <a:rPr lang="en" sz="2400"/>
              <a:t>Divide the water and the yeast into four equal portions. Each flask will contain 3 grams of yeast and 125 mL of water. </a:t>
            </a:r>
          </a:p>
          <a:p>
            <a:pPr lvl="0" rtl="0">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2</a:t>
            </a:r>
          </a:p>
        </p:txBody>
      </p:sp>
      <p:sp>
        <p:nvSpPr>
          <p:cNvPr id="98" name="Shape 98"/>
          <p:cNvSpPr txBox="1">
            <a:spLocks noGrp="1"/>
          </p:cNvSpPr>
          <p:nvPr>
            <p:ph type="body" idx="1"/>
          </p:nvPr>
        </p:nvSpPr>
        <p:spPr>
          <a:xfrm>
            <a:off x="471900" y="1919075"/>
            <a:ext cx="4135800" cy="2710200"/>
          </a:xfrm>
          <a:prstGeom prst="rect">
            <a:avLst/>
          </a:prstGeom>
        </p:spPr>
        <p:txBody>
          <a:bodyPr lIns="91425" tIns="91425" rIns="91425" bIns="91425" anchor="t" anchorCtr="0">
            <a:noAutofit/>
          </a:bodyPr>
          <a:lstStyle/>
          <a:p>
            <a:pPr lvl="0" rtl="0">
              <a:spcBef>
                <a:spcPts val="0"/>
              </a:spcBef>
              <a:buNone/>
            </a:pPr>
            <a:r>
              <a:rPr lang="en" sz="2400"/>
              <a:t>2)Fill each flask with 3g of the yeast.</a:t>
            </a:r>
          </a:p>
          <a:p>
            <a:pPr lvl="0">
              <a:spcBef>
                <a:spcPts val="0"/>
              </a:spcBef>
              <a:buNone/>
            </a:pPr>
            <a:endParaRPr/>
          </a:p>
        </p:txBody>
      </p:sp>
      <p:pic>
        <p:nvPicPr>
          <p:cNvPr id="99" name="Shape 99"/>
          <p:cNvPicPr preferRelativeResize="0"/>
          <p:nvPr/>
        </p:nvPicPr>
        <p:blipFill>
          <a:blip r:embed="rId3">
            <a:alphaModFix/>
          </a:blip>
          <a:stretch>
            <a:fillRect/>
          </a:stretch>
        </p:blipFill>
        <p:spPr>
          <a:xfrm>
            <a:off x="4826850" y="1919075"/>
            <a:ext cx="3867150" cy="2886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3</a:t>
            </a:r>
          </a:p>
        </p:txBody>
      </p:sp>
      <p:sp>
        <p:nvSpPr>
          <p:cNvPr id="105" name="Shape 10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3.) Add 125mL of water to each flask.</a:t>
            </a:r>
          </a:p>
        </p:txBody>
      </p:sp>
      <p:pic>
        <p:nvPicPr>
          <p:cNvPr id="106" name="Shape 106"/>
          <p:cNvPicPr preferRelativeResize="0"/>
          <p:nvPr/>
        </p:nvPicPr>
        <p:blipFill>
          <a:blip r:embed="rId3">
            <a:alphaModFix/>
          </a:blip>
          <a:stretch>
            <a:fillRect/>
          </a:stretch>
        </p:blipFill>
        <p:spPr>
          <a:xfrm>
            <a:off x="4844325" y="2061975"/>
            <a:ext cx="3698800" cy="2768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4</a:t>
            </a:r>
          </a:p>
        </p:txBody>
      </p:sp>
      <p:sp>
        <p:nvSpPr>
          <p:cNvPr id="112" name="Shape 112"/>
          <p:cNvSpPr txBox="1">
            <a:spLocks noGrp="1"/>
          </p:cNvSpPr>
          <p:nvPr>
            <p:ph type="body" idx="1"/>
          </p:nvPr>
        </p:nvSpPr>
        <p:spPr>
          <a:xfrm>
            <a:off x="471900" y="1919075"/>
            <a:ext cx="4180199" cy="2710200"/>
          </a:xfrm>
          <a:prstGeom prst="rect">
            <a:avLst/>
          </a:prstGeom>
        </p:spPr>
        <p:txBody>
          <a:bodyPr lIns="91425" tIns="91425" rIns="91425" bIns="91425" anchor="t" anchorCtr="0">
            <a:noAutofit/>
          </a:bodyPr>
          <a:lstStyle/>
          <a:p>
            <a:pPr lvl="0">
              <a:spcBef>
                <a:spcPts val="0"/>
              </a:spcBef>
              <a:buNone/>
            </a:pPr>
            <a:r>
              <a:rPr lang="en" sz="2400"/>
              <a:t>4)</a:t>
            </a:r>
            <a:r>
              <a:rPr lang="en"/>
              <a:t> </a:t>
            </a:r>
            <a:r>
              <a:rPr lang="en" sz="2400"/>
              <a:t>Use the mortar and pestle to grind half of a lactose tablet.</a:t>
            </a:r>
          </a:p>
        </p:txBody>
      </p:sp>
      <p:pic>
        <p:nvPicPr>
          <p:cNvPr id="113" name="Shape 113"/>
          <p:cNvPicPr preferRelativeResize="0"/>
          <p:nvPr/>
        </p:nvPicPr>
        <p:blipFill>
          <a:blip r:embed="rId3">
            <a:alphaModFix/>
          </a:blip>
          <a:stretch>
            <a:fillRect/>
          </a:stretch>
        </p:blipFill>
        <p:spPr>
          <a:xfrm>
            <a:off x="5419550" y="1829950"/>
            <a:ext cx="2259661" cy="30283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Step 5</a:t>
            </a:r>
          </a:p>
        </p:txBody>
      </p:sp>
      <p:sp>
        <p:nvSpPr>
          <p:cNvPr id="119" name="Shape 119"/>
          <p:cNvSpPr txBox="1">
            <a:spLocks noGrp="1"/>
          </p:cNvSpPr>
          <p:nvPr>
            <p:ph type="body" idx="1"/>
          </p:nvPr>
        </p:nvSpPr>
        <p:spPr>
          <a:xfrm>
            <a:off x="471900" y="1919075"/>
            <a:ext cx="4037700" cy="2893500"/>
          </a:xfrm>
          <a:prstGeom prst="rect">
            <a:avLst/>
          </a:prstGeom>
        </p:spPr>
        <p:txBody>
          <a:bodyPr lIns="91425" tIns="91425" rIns="91425" bIns="91425" anchor="t" anchorCtr="0">
            <a:noAutofit/>
          </a:bodyPr>
          <a:lstStyle/>
          <a:p>
            <a:pPr lvl="0" rtl="0">
              <a:spcBef>
                <a:spcPts val="0"/>
              </a:spcBef>
              <a:buNone/>
            </a:pPr>
            <a:r>
              <a:rPr lang="en" sz="2400"/>
              <a:t>5) Label flasks A, B, C,  and D</a:t>
            </a:r>
          </a:p>
          <a:p>
            <a:pPr lvl="0" rtl="0">
              <a:spcBef>
                <a:spcPts val="0"/>
              </a:spcBef>
              <a:buNone/>
            </a:pPr>
            <a:endParaRPr/>
          </a:p>
        </p:txBody>
      </p:sp>
      <p:pic>
        <p:nvPicPr>
          <p:cNvPr id="120" name="Shape 120"/>
          <p:cNvPicPr preferRelativeResize="0"/>
          <p:nvPr/>
        </p:nvPicPr>
        <p:blipFill>
          <a:blip r:embed="rId3">
            <a:alphaModFix/>
          </a:blip>
          <a:stretch>
            <a:fillRect/>
          </a:stretch>
        </p:blipFill>
        <p:spPr>
          <a:xfrm>
            <a:off x="4844325" y="2061975"/>
            <a:ext cx="3698800" cy="2768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1804</Words>
  <Application>Microsoft Office PowerPoint</Application>
  <PresentationFormat>On-screen Show (16:9)</PresentationFormat>
  <Paragraphs>142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Roboto</vt:lpstr>
      <vt:lpstr>material</vt:lpstr>
      <vt:lpstr>Lactose Intolerance Lab</vt:lpstr>
      <vt:lpstr>Background Information (⅓)</vt:lpstr>
      <vt:lpstr>Background Information (⅔)</vt:lpstr>
      <vt:lpstr>Background Information (3/3) </vt:lpstr>
      <vt:lpstr>Experimental Procedure (Step 1)</vt:lpstr>
      <vt:lpstr>Step 2</vt:lpstr>
      <vt:lpstr>Step 3</vt:lpstr>
      <vt:lpstr>Step 4</vt:lpstr>
      <vt:lpstr>Step 5</vt:lpstr>
      <vt:lpstr>Step 6</vt:lpstr>
      <vt:lpstr>Step 7</vt:lpstr>
      <vt:lpstr>Step 8</vt:lpstr>
      <vt:lpstr>Hypotheses</vt:lpstr>
      <vt:lpstr>Data Collection</vt:lpstr>
      <vt:lpstr>Team Conference #2</vt:lpstr>
      <vt:lpstr>Team Conference #2 Continued</vt:lpstr>
      <vt:lpstr>Team Conference #2 Continued</vt:lpstr>
      <vt:lpstr>Team Conference #2 Continued</vt:lpstr>
      <vt:lpstr>Team Conference #2 Continued</vt:lpstr>
      <vt:lpstr>Team Conference #2 Continued </vt:lpstr>
      <vt:lpstr>Team Conference #2 Continued</vt:lpstr>
      <vt:lpstr>Final Claim Evidence Reasoning Conclusion</vt:lpstr>
      <vt:lpstr>Final Claim Evidence Reasoning Conclusion Continued...</vt:lpstr>
      <vt:lpstr>Final Claim Evidence and Reasoning Conclusion Continued...</vt:lpstr>
      <vt:lpstr>Final Claim Evidence Reasoning Cont’d.</vt:lpstr>
      <vt:lpstr>Final Claim Evidence Reasoning Conclusion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Lactose Intolerance Lab</dc:title>
  <dc:creator>Jillian Solomon</dc:creator>
  <cp:lastModifiedBy>Jillian Solomon</cp:lastModifiedBy>
  <cp:revision>2</cp:revision>
  <dcterms:modified xsi:type="dcterms:W3CDTF">2016-02-25T19:09:51Z</dcterms:modified>
</cp:coreProperties>
</file>